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3" r:id="rId1"/>
  </p:sldMasterIdLst>
  <p:notesMasterIdLst>
    <p:notesMasterId r:id="rId35"/>
  </p:notesMasterIdLst>
  <p:sldIdLst>
    <p:sldId id="278" r:id="rId2"/>
    <p:sldId id="257" r:id="rId3"/>
    <p:sldId id="286" r:id="rId4"/>
    <p:sldId id="302" r:id="rId5"/>
    <p:sldId id="303" r:id="rId6"/>
    <p:sldId id="304" r:id="rId7"/>
    <p:sldId id="305" r:id="rId8"/>
    <p:sldId id="297" r:id="rId9"/>
    <p:sldId id="287" r:id="rId10"/>
    <p:sldId id="300" r:id="rId11"/>
    <p:sldId id="295" r:id="rId12"/>
    <p:sldId id="296" r:id="rId13"/>
    <p:sldId id="298" r:id="rId14"/>
    <p:sldId id="299" r:id="rId15"/>
    <p:sldId id="261" r:id="rId16"/>
    <p:sldId id="306" r:id="rId17"/>
    <p:sldId id="309" r:id="rId18"/>
    <p:sldId id="307" r:id="rId19"/>
    <p:sldId id="311" r:id="rId20"/>
    <p:sldId id="267" r:id="rId21"/>
    <p:sldId id="312" r:id="rId22"/>
    <p:sldId id="262" r:id="rId23"/>
    <p:sldId id="263" r:id="rId24"/>
    <p:sldId id="264" r:id="rId25"/>
    <p:sldId id="266" r:id="rId26"/>
    <p:sldId id="310" r:id="rId27"/>
    <p:sldId id="269" r:id="rId28"/>
    <p:sldId id="271" r:id="rId29"/>
    <p:sldId id="270" r:id="rId30"/>
    <p:sldId id="272" r:id="rId31"/>
    <p:sldId id="273" r:id="rId32"/>
    <p:sldId id="274" r:id="rId33"/>
    <p:sldId id="313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0C7"/>
    <a:srgbClr val="92B0C8"/>
    <a:srgbClr val="B4B9B2"/>
    <a:srgbClr val="F7CAAB"/>
    <a:srgbClr val="F5BC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20C30-3D6D-4432-B11D-9EEFD602F530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B2AA-7F44-4F2A-B71F-721ECEF04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68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B2AA-7F44-4F2A-B71F-721ECEF04065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1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65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2721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36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287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931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666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23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4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12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11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85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69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5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28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04EB9-E96A-4A17-A4C3-94C7C1B4A435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7BF6EC-C319-49F0-ACF3-24F27C3C6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3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4" r:id="rId1"/>
    <p:sldLayoutId id="2147484315" r:id="rId2"/>
    <p:sldLayoutId id="2147484316" r:id="rId3"/>
    <p:sldLayoutId id="2147484317" r:id="rId4"/>
    <p:sldLayoutId id="2147484318" r:id="rId5"/>
    <p:sldLayoutId id="2147484319" r:id="rId6"/>
    <p:sldLayoutId id="2147484320" r:id="rId7"/>
    <p:sldLayoutId id="2147484321" r:id="rId8"/>
    <p:sldLayoutId id="2147484322" r:id="rId9"/>
    <p:sldLayoutId id="2147484323" r:id="rId10"/>
    <p:sldLayoutId id="2147484324" r:id="rId11"/>
    <p:sldLayoutId id="2147484325" r:id="rId12"/>
    <p:sldLayoutId id="2147484326" r:id="rId13"/>
    <p:sldLayoutId id="2147484327" r:id="rId14"/>
    <p:sldLayoutId id="2147484328" r:id="rId15"/>
    <p:sldLayoutId id="21474843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46031" y="1172308"/>
            <a:ext cx="7842738" cy="413824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Диагностика суицидальных </a:t>
            </a:r>
            <a:b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тенденций младших школьников</a:t>
            </a:r>
          </a:p>
        </p:txBody>
      </p:sp>
    </p:spTree>
    <p:extLst>
      <p:ext uri="{BB962C8B-B14F-4D97-AF65-F5344CB8AC3E}">
        <p14:creationId xmlns:p14="http://schemas.microsoft.com/office/powerpoint/2010/main" val="833586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Перечислите, что может относится к каждому индикатору: ситуации, признаки, мотивы, причины, эмоции и т.д.</a:t>
            </a:r>
          </a:p>
        </p:txBody>
      </p:sp>
    </p:spTree>
    <p:extLst>
      <p:ext uri="{BB962C8B-B14F-4D97-AF65-F5344CB8AC3E}">
        <p14:creationId xmlns:p14="http://schemas.microsoft.com/office/powerpoint/2010/main" val="220770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Ситуационные индикаторы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61565"/>
            <a:ext cx="8915400" cy="4149657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Развод родителей</a:t>
            </a:r>
          </a:p>
          <a:p>
            <a:r>
              <a:rPr lang="ru-RU" sz="3200" dirty="0"/>
              <a:t>Смерть близкого</a:t>
            </a:r>
          </a:p>
          <a:p>
            <a:r>
              <a:rPr lang="ru-RU" sz="3200" dirty="0"/>
              <a:t>Сексуальное насилие</a:t>
            </a:r>
          </a:p>
          <a:p>
            <a:r>
              <a:rPr lang="ru-RU" sz="3200" dirty="0"/>
              <a:t>Травля родителем, педагогом, одноклассниками</a:t>
            </a:r>
          </a:p>
          <a:p>
            <a:r>
              <a:rPr lang="ru-RU" sz="3200" dirty="0"/>
              <a:t>Одиночество (отсутствие поддержки)</a:t>
            </a:r>
          </a:p>
          <a:p>
            <a:r>
              <a:rPr lang="ru-RU" sz="3200" dirty="0"/>
              <a:t>Заболевание</a:t>
            </a:r>
          </a:p>
          <a:p>
            <a:r>
              <a:rPr lang="ru-RU" sz="3200" dirty="0"/>
              <a:t>Семейная история суицида</a:t>
            </a:r>
          </a:p>
          <a:p>
            <a:endParaRPr lang="ru-RU" sz="24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31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Коммуникативные и когнитивные индикаторы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4115" y="2133599"/>
            <a:ext cx="9610498" cy="4593771"/>
          </a:xfrm>
        </p:spPr>
        <p:txBody>
          <a:bodyPr>
            <a:normAutofit/>
          </a:bodyPr>
          <a:lstStyle/>
          <a:p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Прямые или косвенные сообщения о суицидальных тенденциях («Хочу умереть» – прямого сообщения нет, «Как меня это бесит, все надоело» «Скорей бы все закончилось» – косвенное) </a:t>
            </a:r>
          </a:p>
          <a:p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Самообвинения («Я плохой. Мне все-равно»)</a:t>
            </a:r>
          </a:p>
          <a:p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Несформированность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навыков общения</a:t>
            </a:r>
          </a:p>
          <a:p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Нарушение внимания, памяти, мыслительной деятельности со снижением качества выполняемой работы </a:t>
            </a: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165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70219"/>
          </a:xfrm>
        </p:spPr>
        <p:txBody>
          <a:bodyPr/>
          <a:lstStyle/>
          <a:p>
            <a:pPr algn="ctr"/>
            <a:r>
              <a:rPr lang="ru-RU" dirty="0"/>
              <a:t>Поведенческие индикаторы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10871"/>
            <a:ext cx="8915400" cy="3777622"/>
          </a:xfrm>
        </p:spPr>
        <p:txBody>
          <a:bodyPr/>
          <a:lstStyle/>
          <a:p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З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лоупотребление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психоактивными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веществами</a:t>
            </a:r>
          </a:p>
          <a:p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Б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родяжничество (уход из дома и т. п.)</a:t>
            </a:r>
          </a:p>
          <a:p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арушения дисциплины</a:t>
            </a:r>
          </a:p>
          <a:p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езкое снижение повседневной активности</a:t>
            </a:r>
          </a:p>
          <a:p>
            <a:r>
              <a:rPr lang="ru-RU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С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клонность к неоправданно рискованным поступкам </a:t>
            </a:r>
          </a:p>
          <a:p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428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Эмоциональные индикаторы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7807" y="1659367"/>
            <a:ext cx="9466806" cy="4526175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ru-RU" sz="3000" dirty="0"/>
              <a:t>Амбивалентность по отношению к жизни </a:t>
            </a:r>
          </a:p>
          <a:p>
            <a:pPr fontAlgn="t"/>
            <a:r>
              <a:rPr lang="ru-RU" sz="3000" dirty="0"/>
              <a:t>Агрессия</a:t>
            </a:r>
          </a:p>
          <a:p>
            <a:pPr fontAlgn="t"/>
            <a:r>
              <a:rPr lang="ru-RU" sz="3000" dirty="0"/>
              <a:t>Вина или ощущение неудачи, поражения </a:t>
            </a:r>
          </a:p>
          <a:p>
            <a:pPr fontAlgn="t"/>
            <a:r>
              <a:rPr lang="ru-RU" sz="3000" dirty="0"/>
              <a:t>Чрезмерные опасения или страхи </a:t>
            </a:r>
          </a:p>
          <a:p>
            <a:pPr fontAlgn="t"/>
            <a:r>
              <a:rPr lang="ru-RU" sz="3000" dirty="0"/>
              <a:t>Неуверенность в себе, чувство своей </a:t>
            </a:r>
            <a:r>
              <a:rPr lang="ru-RU" sz="3000" dirty="0" err="1"/>
              <a:t>малозначимости</a:t>
            </a:r>
            <a:r>
              <a:rPr lang="ru-RU" sz="3000" dirty="0"/>
              <a:t>, никчемности, ненужности </a:t>
            </a:r>
          </a:p>
          <a:p>
            <a:pPr fontAlgn="t"/>
            <a:r>
              <a:rPr lang="ru-RU" sz="3000" dirty="0"/>
              <a:t>Состояние постоянного (прогрессирующего) переутомления (охранительное торможение) </a:t>
            </a:r>
          </a:p>
          <a:p>
            <a:pPr fontAlgn="t"/>
            <a:r>
              <a:rPr lang="ru-RU" sz="3000" dirty="0"/>
              <a:t>Подавленный фон настроения</a:t>
            </a:r>
          </a:p>
          <a:p>
            <a:pPr fontAlgn="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335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22FB9-201F-DDA8-D4F1-E7651C36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611" y="302960"/>
            <a:ext cx="10058400" cy="98691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ДИАГНОСТИКА ПСИХОЛОГИЧЕСКОГО БЛАГОПОЛУЧИЯ УЧАЩИХСЯ 1–4 КЛАССОВ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9D3718E1-7638-F85A-F3A6-19E45551B6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637584"/>
              </p:ext>
            </p:extLst>
          </p:nvPr>
        </p:nvGraphicFramePr>
        <p:xfrm>
          <a:off x="672201" y="1513669"/>
          <a:ext cx="11057056" cy="50890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153">
                  <a:extLst>
                    <a:ext uri="{9D8B030D-6E8A-4147-A177-3AD203B41FA5}">
                      <a16:colId xmlns:a16="http://schemas.microsoft.com/office/drawing/2014/main" val="2531530893"/>
                    </a:ext>
                  </a:extLst>
                </a:gridCol>
                <a:gridCol w="7714208">
                  <a:extLst>
                    <a:ext uri="{9D8B030D-6E8A-4147-A177-3AD203B41FA5}">
                      <a16:colId xmlns:a16="http://schemas.microsoft.com/office/drawing/2014/main" val="1681765368"/>
                    </a:ext>
                  </a:extLst>
                </a:gridCol>
                <a:gridCol w="2600695">
                  <a:extLst>
                    <a:ext uri="{9D8B030D-6E8A-4147-A177-3AD203B41FA5}">
                      <a16:colId xmlns:a16="http://schemas.microsoft.com/office/drawing/2014/main" val="3890534175"/>
                    </a:ext>
                  </a:extLst>
                </a:gridCol>
              </a:tblGrid>
              <a:tr h="845432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методики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проведения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649541"/>
                  </a:ext>
                </a:extLst>
              </a:tr>
              <a:tr h="1115618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Первичная (общая) диагностика психологического благополучия обучающихся (индикаторы суицидальных тенденций)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рамках адаптации первоклассников, МПЗ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90274"/>
                  </a:ext>
                </a:extLst>
              </a:tr>
              <a:tr h="563469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наблюдения за поведением ребенка в школе для учителя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393378"/>
                  </a:ext>
                </a:extLst>
              </a:tr>
              <a:tr h="563469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наблюдения за состоянием ребенка для родителей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799918"/>
                  </a:ext>
                </a:extLst>
              </a:tr>
              <a:tr h="130274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Углубленная диагностика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запросу и выявленным факторам риска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32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516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412" y="161364"/>
            <a:ext cx="10243246" cy="1048871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                    </a:t>
            </a:r>
            <a:r>
              <a:rPr lang="ru-RU" sz="3100" b="1" dirty="0"/>
              <a:t>Первичная (общая) диагностика психологического                                           					благополучия обучающихся</a:t>
            </a:r>
            <a:br>
              <a:rPr lang="ru-RU" sz="2700" b="1" dirty="0"/>
            </a:br>
            <a:br>
              <a:rPr lang="ru-RU" sz="2700" b="1" dirty="0"/>
            </a:br>
            <a:r>
              <a:rPr lang="ru-RU" sz="2700" b="1" dirty="0"/>
              <a:t>Методика «Рисунок школы («Школа зверей»)</a:t>
            </a:r>
            <a:br>
              <a:rPr lang="ru-RU" sz="2700" b="1" dirty="0"/>
            </a:br>
            <a:r>
              <a:rPr lang="ru-RU" sz="2700" dirty="0"/>
              <a:t>Цель: определение отношения ребенка к школе</a:t>
            </a:r>
            <a:br>
              <a:rPr lang="ru-RU" sz="2700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0412" y="1319349"/>
            <a:ext cx="6142664" cy="485375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Детские рисунки с 1 сентября - День знаний для срисов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" y="2394858"/>
            <a:ext cx="5444445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637" y="2336529"/>
            <a:ext cx="5254730" cy="3836579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575612" y="2336528"/>
            <a:ext cx="5254730" cy="383657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047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9685" y="378647"/>
            <a:ext cx="8911687" cy="10175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Первичная диагностика психологического благополучия обучающихся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618E297-3299-1FD7-41B4-EE3EE9904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7388" y="1506072"/>
            <a:ext cx="5298141" cy="4397772"/>
          </a:xfrm>
        </p:spPr>
        <p:txBody>
          <a:bodyPr>
            <a:normAutofit/>
          </a:bodyPr>
          <a:lstStyle/>
          <a:p>
            <a:r>
              <a:rPr lang="ru-RU" sz="2400" dirty="0"/>
              <a:t>Методика </a:t>
            </a:r>
            <a:r>
              <a:rPr lang="ru-RU" sz="2400" b="1" dirty="0"/>
              <a:t>«Оценка школьной мотивации»  Н. </a:t>
            </a:r>
            <a:r>
              <a:rPr lang="ru-RU" sz="2400" b="1" dirty="0" err="1"/>
              <a:t>Лускановой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/>
              <a:t>Цель: определение уровня школьной мотивации.</a:t>
            </a:r>
          </a:p>
          <a:p>
            <a:pPr marL="0" indent="0">
              <a:buNone/>
            </a:pPr>
            <a:r>
              <a:rPr lang="ru-RU" sz="2400" dirty="0"/>
              <a:t>Уровни: высокий, хороший, позитивное отношение, низкий, негативное отношение</a:t>
            </a:r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535E402-6B75-794E-DEF5-845D785DE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2576" y="1506072"/>
            <a:ext cx="5682036" cy="4714222"/>
          </a:xfrm>
        </p:spPr>
        <p:txBody>
          <a:bodyPr>
            <a:normAutofit/>
          </a:bodyPr>
          <a:lstStyle/>
          <a:p>
            <a:r>
              <a:rPr lang="ru-RU" sz="2400" dirty="0"/>
              <a:t>Методика </a:t>
            </a:r>
            <a:r>
              <a:rPr lang="ru-RU" sz="2400" b="1" dirty="0"/>
              <a:t>«Лесенка». </a:t>
            </a:r>
          </a:p>
          <a:p>
            <a:pPr marL="0" indent="0">
              <a:buNone/>
            </a:pPr>
            <a:r>
              <a:rPr lang="ru-RU" sz="2400" dirty="0"/>
              <a:t>Цель:</a:t>
            </a:r>
            <a:r>
              <a:rPr lang="ru-RU" sz="2400" dirty="0">
                <a:solidFill>
                  <a:srgbClr val="000000"/>
                </a:solidFill>
              </a:rPr>
              <a:t> выявление системы представлений ребёнка о том, как он оценивает себя сам, как, по его мнению, его оценивают другие люди и как соотносятся эти представления между собой.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36B7078-37D7-2A0B-5BC4-F91527AE7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709" y="3966882"/>
            <a:ext cx="2685374" cy="212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009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044AE23-76D7-40F7-2607-E1EB13A66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988" y="130060"/>
            <a:ext cx="9850622" cy="12808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Методика </a:t>
            </a:r>
            <a:r>
              <a:rPr lang="ru-RU" sz="2800" b="1" dirty="0"/>
              <a:t>«Рисунок семьи»</a:t>
            </a:r>
            <a:br>
              <a:rPr lang="ru-RU" sz="2800" b="1" dirty="0"/>
            </a:br>
            <a:r>
              <a:rPr lang="ru-RU" sz="2800" dirty="0"/>
              <a:t>Цель: исследование семейной ситуации и чувств, которые испытывает школьник по отношению к членам семьи</a:t>
            </a:r>
            <a:r>
              <a:rPr lang="ru-RU" sz="1400" b="0" i="0" dirty="0"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87390" y="2133600"/>
            <a:ext cx="5148634" cy="406549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4F0A743-DD6E-8813-B14D-A7045D982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1482" y="2126222"/>
            <a:ext cx="5023129" cy="40728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Тест &quot;Рисунок семьи&quot;👪 Назначение теста Тест предназначен для выявления  особенностей внутрисемейных..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90" y="2133599"/>
            <a:ext cx="5148634" cy="406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978" y="2126222"/>
            <a:ext cx="5148632" cy="407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79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5769F-E487-CE81-0C0D-93863258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176" y="624111"/>
            <a:ext cx="10025435" cy="9223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Первичная диагностика психологического благополучия обучающихся</a:t>
            </a:r>
            <a:endParaRPr lang="ru-RU" sz="2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3B2C89-BC98-638D-4D6E-025F96661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905" y="1748118"/>
            <a:ext cx="5585011" cy="4706470"/>
          </a:xfrm>
        </p:spPr>
        <p:txBody>
          <a:bodyPr>
            <a:normAutofit/>
          </a:bodyPr>
          <a:lstStyle/>
          <a:p>
            <a:r>
              <a:rPr lang="ru-RU" sz="2400" dirty="0"/>
              <a:t>Методика </a:t>
            </a:r>
            <a:r>
              <a:rPr lang="ru-RU" sz="2400" b="1" dirty="0"/>
              <a:t>«ДДЧ» </a:t>
            </a:r>
          </a:p>
          <a:p>
            <a:pPr marL="0" indent="0">
              <a:buNone/>
            </a:pPr>
            <a:r>
              <a:rPr lang="ru-RU" sz="2400" dirty="0"/>
              <a:t>Цель: 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оценка личности испытуемого, уровня его развития, работоспособности;  взаимоотношений с окружающим миром.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DB1BD-4D3D-1772-BE7C-57CD9AA7A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0988" y="1913032"/>
            <a:ext cx="5585011" cy="4541555"/>
          </a:xfrm>
        </p:spPr>
        <p:txBody>
          <a:bodyPr>
            <a:normAutofit/>
          </a:bodyPr>
          <a:lstStyle/>
          <a:p>
            <a:r>
              <a:rPr lang="ru-RU" sz="2400" dirty="0"/>
              <a:t>Методика</a:t>
            </a:r>
            <a:r>
              <a:rPr lang="ru-RU" sz="2400" b="1" dirty="0"/>
              <a:t> «Кактус» </a:t>
            </a:r>
          </a:p>
          <a:p>
            <a:pPr marL="0" indent="0">
              <a:buNone/>
            </a:pPr>
            <a:r>
              <a:rPr lang="ru-RU" sz="2400" dirty="0"/>
              <a:t>Цель: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выявление состояния эмоциональной сферы ребенка, выявление наличия агрессии, ее направленности и интенсивности.   </a:t>
            </a:r>
          </a:p>
          <a:p>
            <a:pPr marL="0" indent="0">
              <a:buNone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</a:t>
            </a:r>
            <a:endParaRPr lang="ru-RU" sz="2400" b="1" dirty="0"/>
          </a:p>
        </p:txBody>
      </p:sp>
      <p:pic>
        <p:nvPicPr>
          <p:cNvPr id="2050" name="Picture 2" descr="Нарисованный цветными карандашами кактус">
            <a:extLst>
              <a:ext uri="{FF2B5EF4-FFF2-40B4-BE49-F238E27FC236}">
                <a16:creationId xmlns:a16="http://schemas.microsoft.com/office/drawing/2014/main" id="{DF2A0213-C651-7418-B63C-4E98657AE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16" y="4006224"/>
            <a:ext cx="3388659" cy="281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сихологические тесты по рисунку, которые помогут вам понять себя и свой  внутренний мир | Психология Отношений">
            <a:extLst>
              <a:ext uri="{FF2B5EF4-FFF2-40B4-BE49-F238E27FC236}">
                <a16:creationId xmlns:a16="http://schemas.microsoft.com/office/drawing/2014/main" id="{04420EAD-9B31-60B2-937C-9F659D077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742" y="3845859"/>
            <a:ext cx="4043082" cy="271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10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0606" y="539260"/>
            <a:ext cx="10371908" cy="58967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/>
              <a:t>Цель: </a:t>
            </a:r>
            <a:r>
              <a:rPr lang="ru-RU" sz="3200" dirty="0"/>
              <a:t>повышение компетентности педагогов-психологов в вопросах диагностики суицидальных тенденций младших школьников</a:t>
            </a:r>
          </a:p>
          <a:p>
            <a:pPr marL="0" indent="0">
              <a:buNone/>
            </a:pPr>
            <a:r>
              <a:rPr lang="ru-RU" sz="3200" b="1" dirty="0"/>
              <a:t>Задачи: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Рассмотреть особенности младшего школьного возраста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Определить индикаторы повышенной степени суицидального риска.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Определить пакет диагностических методик для выявления группы риска.</a:t>
            </a:r>
          </a:p>
          <a:p>
            <a:pPr marL="0" indent="0">
              <a:buNone/>
            </a:pPr>
            <a:endParaRPr lang="ru-RU" sz="3200" dirty="0"/>
          </a:p>
          <a:p>
            <a:pPr marL="514350" indent="-514350">
              <a:buFont typeface="+mj-lt"/>
              <a:buAutoNum type="arabicPeriod"/>
            </a:pPr>
            <a:endParaRPr lang="ru-RU" sz="3200" dirty="0"/>
          </a:p>
          <a:p>
            <a:pPr marL="514350" indent="-514350">
              <a:buFont typeface="+mj-lt"/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09611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6461" y="343655"/>
            <a:ext cx="10058400" cy="5766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МЕТОДИКА «КАЛЕНДАРЬ ЭМОЦИЙ»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754" y="1219199"/>
            <a:ext cx="11183815" cy="5122985"/>
          </a:xfrm>
        </p:spPr>
        <p:txBody>
          <a:bodyPr>
            <a:normAutofit/>
          </a:bodyPr>
          <a:lstStyle/>
          <a:p>
            <a:r>
              <a:rPr lang="ru-RU" sz="2400" b="1" dirty="0"/>
              <a:t>Инструкция. </a:t>
            </a:r>
            <a:r>
              <a:rPr lang="ru-RU" sz="2400" dirty="0"/>
              <a:t>Дорогой друг! Дорисовывай каждый день УТРОМ, ДНЕМ И ВЕЧЕРОМ в смайликах свое настроение. Всего тебе нужно заполнить 7 дней. </a:t>
            </a:r>
          </a:p>
          <a:p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767014"/>
              </p:ext>
            </p:extLst>
          </p:nvPr>
        </p:nvGraphicFramePr>
        <p:xfrm>
          <a:off x="754185" y="2255389"/>
          <a:ext cx="8128000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Утро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Вечер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3141786" y="3094892"/>
            <a:ext cx="914400" cy="5627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339863" y="4015153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221414" y="3094892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141786" y="4015153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339863" y="3094892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209694" y="4056183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41786" y="4970584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339863" y="4970584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209694" y="4917829"/>
            <a:ext cx="914400" cy="56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77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9B9E61F-8AF6-A11E-62F1-B59D7E84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359" y="484094"/>
            <a:ext cx="9364853" cy="56074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Цель: </a:t>
            </a:r>
            <a:r>
              <a:rPr lang="ru-RU" sz="2800" b="0" i="0" dirty="0">
                <a:solidFill>
                  <a:srgbClr val="333333"/>
                </a:solidFill>
                <a:effectLst/>
              </a:rPr>
              <a:t>исследования степени концентрации и устойчивости внимания. 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3078" name="Picture 6" descr="Корректурная проба (Тест Бурдона)">
            <a:extLst>
              <a:ext uri="{FF2B5EF4-FFF2-40B4-BE49-F238E27FC236}">
                <a16:creationId xmlns:a16="http://schemas.microsoft.com/office/drawing/2014/main" id="{56F8EB7B-093C-8671-F7F3-E9AF787E3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467" y="766482"/>
            <a:ext cx="8982635" cy="408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08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26551-AE48-C79B-36D4-3EFE59BE2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077" y="455025"/>
            <a:ext cx="10058400" cy="89312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КАРТА НАБЛЮДЕНИЙ ЗА СОСТОЯНИЕМ И ПОВЕДЕНИЕМ УЧЕНИКОВ НАЧАЛЬНЫХ КЛАССОВ </a:t>
            </a:r>
            <a:r>
              <a:rPr lang="ru-RU" sz="2400" b="1" u="sng" dirty="0"/>
              <a:t>(ДЛЯ УЧИТЕЛЯ)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0BB3A-DAC4-E1C3-771C-7290CBBB1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341" y="1468667"/>
            <a:ext cx="11167872" cy="4578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Карта позволяет выявить тревожные симптомы в состоянии учащихся, свидетельствующие о психофизическом напряжении и недостаточной адаптации к школе. </a:t>
            </a:r>
          </a:p>
          <a:p>
            <a:pPr marL="0" indent="0">
              <a:buNone/>
            </a:pPr>
            <a:r>
              <a:rPr lang="ru-RU" sz="2400" dirty="0"/>
              <a:t>Дата _________________________________________________________</a:t>
            </a:r>
          </a:p>
          <a:p>
            <a:pPr marL="0" indent="0">
              <a:buNone/>
            </a:pPr>
            <a:r>
              <a:rPr lang="ru-RU" sz="2400" dirty="0"/>
              <a:t>Фамилия, имя ребенка _________________________________________ </a:t>
            </a:r>
          </a:p>
          <a:p>
            <a:pPr marL="0" indent="0">
              <a:buNone/>
            </a:pPr>
            <a:r>
              <a:rPr lang="ru-RU" sz="2400" dirty="0"/>
              <a:t>№ школы и класс ______________________________________________ </a:t>
            </a:r>
          </a:p>
          <a:p>
            <a:pPr marL="0" indent="0">
              <a:buNone/>
            </a:pPr>
            <a:r>
              <a:rPr lang="ru-RU" sz="2400" dirty="0"/>
              <a:t>Возраст ребенка _______________________________________________ </a:t>
            </a:r>
          </a:p>
          <a:p>
            <a:pPr marL="0" indent="0">
              <a:buNone/>
            </a:pPr>
            <a:r>
              <a:rPr lang="ru-RU" sz="2400" dirty="0"/>
              <a:t>Критерии оценки: 0 – симптомы отсутствуют; 1 – слабо выражены, отмечаются изредка; 2 – умеренно выражены, наблюдаются периодически; 3 – ярко выражены, наблюдаются практически постоянно.</a:t>
            </a:r>
          </a:p>
        </p:txBody>
      </p:sp>
    </p:spTree>
    <p:extLst>
      <p:ext uri="{BB962C8B-B14F-4D97-AF65-F5344CB8AC3E}">
        <p14:creationId xmlns:p14="http://schemas.microsoft.com/office/powerpoint/2010/main" val="974818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72580-B049-EF67-6A91-DE446E6A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584" y="506051"/>
            <a:ext cx="10515600" cy="752539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КАРТА НАБЛЮДЕНИЙ ЗА СОСТОЯНИЕМ И ПОВЕДЕНИЕМ УЧЕНИКОВ НАЧАЛЬНЫХ КЛАССОВ (</a:t>
            </a:r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ДЛЯ УЧИТЕЛЯ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j-cs"/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FEF6BF1-F036-CB52-D10D-698C190BEC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933843"/>
              </p:ext>
            </p:extLst>
          </p:nvPr>
        </p:nvGraphicFramePr>
        <p:xfrm>
          <a:off x="433754" y="1359878"/>
          <a:ext cx="11312769" cy="5734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115">
                  <a:extLst>
                    <a:ext uri="{9D8B030D-6E8A-4147-A177-3AD203B41FA5}">
                      <a16:colId xmlns:a16="http://schemas.microsoft.com/office/drawing/2014/main" val="3006878173"/>
                    </a:ext>
                  </a:extLst>
                </a:gridCol>
                <a:gridCol w="9404355">
                  <a:extLst>
                    <a:ext uri="{9D8B030D-6E8A-4147-A177-3AD203B41FA5}">
                      <a16:colId xmlns:a16="http://schemas.microsoft.com/office/drawing/2014/main" val="661188882"/>
                    </a:ext>
                  </a:extLst>
                </a:gridCol>
                <a:gridCol w="327906">
                  <a:extLst>
                    <a:ext uri="{9D8B030D-6E8A-4147-A177-3AD203B41FA5}">
                      <a16:colId xmlns:a16="http://schemas.microsoft.com/office/drawing/2014/main" val="2273490724"/>
                    </a:ext>
                  </a:extLst>
                </a:gridCol>
                <a:gridCol w="341023">
                  <a:extLst>
                    <a:ext uri="{9D8B030D-6E8A-4147-A177-3AD203B41FA5}">
                      <a16:colId xmlns:a16="http://schemas.microsoft.com/office/drawing/2014/main" val="875368760"/>
                    </a:ext>
                  </a:extLst>
                </a:gridCol>
                <a:gridCol w="380371">
                  <a:extLst>
                    <a:ext uri="{9D8B030D-6E8A-4147-A177-3AD203B41FA5}">
                      <a16:colId xmlns:a16="http://schemas.microsoft.com/office/drawing/2014/main" val="2076841147"/>
                    </a:ext>
                  </a:extLst>
                </a:gridCol>
                <a:gridCol w="422999">
                  <a:extLst>
                    <a:ext uri="{9D8B030D-6E8A-4147-A177-3AD203B41FA5}">
                      <a16:colId xmlns:a16="http://schemas.microsoft.com/office/drawing/2014/main" val="799400353"/>
                    </a:ext>
                  </a:extLst>
                </a:gridCol>
              </a:tblGrid>
              <a:tr h="656491">
                <a:tc>
                  <a:txBody>
                    <a:bodyPr/>
                    <a:lstStyle/>
                    <a:p>
                      <a:r>
                        <a:rPr lang="ru-RU" sz="2400" b="1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Поведение учащегося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894775"/>
                  </a:ext>
                </a:extLst>
              </a:tr>
              <a:tr h="662920"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Беспокойный, неусидчивый, расторможенный, нарушает </a:t>
                      </a:r>
                      <a:r>
                        <a:rPr lang="ru-RU" sz="1800" dirty="0" err="1"/>
                        <a:t>дисциплину</a:t>
                      </a:r>
                      <a:r>
                        <a:rPr lang="ru-RU" sz="1800" dirty="0"/>
                        <a:t>, делает замечания другим детям, перебивает учителя и не реагирует на его замечания, часто переспрашивает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0021"/>
                  </a:ext>
                </a:extLst>
              </a:tr>
              <a:tr h="662920"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У школьника быстро нарастает утомление, истощение; он </a:t>
                      </a:r>
                      <a:r>
                        <a:rPr lang="ru-RU" sz="1800" dirty="0" err="1"/>
                        <a:t>становится</a:t>
                      </a:r>
                      <a:r>
                        <a:rPr lang="ru-RU" sz="1800" dirty="0"/>
                        <a:t> вялым, рассеянным, невнимательным, безразличным, </a:t>
                      </a:r>
                      <a:r>
                        <a:rPr lang="ru-RU" sz="1800" dirty="0" err="1"/>
                        <a:t>ложится</a:t>
                      </a:r>
                      <a:r>
                        <a:rPr lang="ru-RU" sz="1800" dirty="0"/>
                        <a:t> на парту, «не слышит» инструкцию учителя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61227"/>
                  </a:ext>
                </a:extLst>
              </a:tr>
              <a:tr h="662920"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На низкие оценки реагирует плачем, истерикой, отказом от работы, может вступить в спор с учителем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923717"/>
                  </a:ext>
                </a:extLst>
              </a:tr>
              <a:tr h="947029">
                <a:tc>
                  <a:txBody>
                    <a:bodyPr/>
                    <a:lstStyle/>
                    <a:p>
                      <a:r>
                        <a:rPr lang="ru-RU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На контрольных работах (или перед ними) чрезмерно тревожен, не уверен в своих силах, беспокоен, руки становятся холодными и потными. В процессе выполнения работы не понимает задания, задает много вопросов, делает простые ошибки в заданиях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28731"/>
                  </a:ext>
                </a:extLst>
              </a:tr>
              <a:tr h="1231138">
                <a:tc>
                  <a:txBody>
                    <a:bodyPr/>
                    <a:lstStyle/>
                    <a:p>
                      <a:r>
                        <a:rPr lang="ru-RU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 процессе урока не может сконцентрироваться на задании, не понимает и не может выполнить инструкцию, не «удерживает» ее или быстро забывает, постоянно отвлекается, требует дополнительного контроля учителя, более детального объяснения. При выполнении задания задает много вопросов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549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339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931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КАРТА НАБЛЮДЕНИЯ ЗА СОСТОЯНИЕМ РЕБЕНКА          </a:t>
            </a:r>
            <a:br>
              <a:rPr lang="ru-RU" sz="2400" b="1" dirty="0"/>
            </a:br>
            <a:r>
              <a:rPr lang="ru-RU" sz="2400" b="1" dirty="0"/>
              <a:t>      </a:t>
            </a:r>
            <a:r>
              <a:rPr lang="ru-RU" sz="2400" b="1" u="sng" dirty="0">
                <a:solidFill>
                  <a:srgbClr val="002060"/>
                </a:solidFill>
              </a:rPr>
              <a:t>(</a:t>
            </a:r>
            <a:r>
              <a:rPr lang="ru-RU" sz="2400" b="1" u="sng" dirty="0">
                <a:solidFill>
                  <a:schemeClr val="tx1"/>
                </a:solidFill>
              </a:rPr>
              <a:t>ДЛЯ РОДИТЕЛЕЙ</a:t>
            </a:r>
            <a:r>
              <a:rPr lang="ru-RU" sz="2400" u="sng" dirty="0">
                <a:solidFill>
                  <a:schemeClr val="tx1"/>
                </a:solidFill>
              </a:rPr>
              <a:t>)</a:t>
            </a:r>
            <a:br>
              <a:rPr lang="ru-RU" sz="2400" u="sng" dirty="0">
                <a:solidFill>
                  <a:schemeClr val="tx1"/>
                </a:solidFill>
              </a:rPr>
            </a:br>
            <a:endParaRPr lang="ru-RU" sz="2400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153" y="1535723"/>
            <a:ext cx="10879015" cy="481818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ea typeface="Calibri" panose="020F0502020204030204" pitchFamily="34" charset="0"/>
                <a:cs typeface="Times New Roman" panose="02020603050405020304" pitchFamily="18" charset="0"/>
              </a:rPr>
              <a:t>Карта позволяет выявить отклонения в психофизиологическом состоянии ребенка и определить пограничные нарушения здоровья по поведенческим реакциям. Перед тем как дать карту для заполнения родителям, необходимо объяснить им, что карта заполняется по результатам наблюдения за ребенком в течение недели.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ea typeface="Calibri" panose="020F0502020204030204" pitchFamily="34" charset="0"/>
                <a:cs typeface="Times New Roman" panose="02020603050405020304" pitchFamily="18" charset="0"/>
              </a:rPr>
              <a:t>Дата _________________________________________________________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ea typeface="Calibri" panose="020F0502020204030204" pitchFamily="34" charset="0"/>
                <a:cs typeface="Times New Roman" panose="02020603050405020304" pitchFamily="18" charset="0"/>
              </a:rPr>
              <a:t>Фамилия, имя ребенка _________________________________________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ea typeface="Calibri" panose="020F0502020204030204" pitchFamily="34" charset="0"/>
                <a:cs typeface="Times New Roman" panose="02020603050405020304" pitchFamily="18" charset="0"/>
              </a:rPr>
              <a:t>№ школы и класс ______________________________________________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ea typeface="Calibri" panose="020F0502020204030204" pitchFamily="34" charset="0"/>
                <a:cs typeface="Times New Roman" panose="02020603050405020304" pitchFamily="18" charset="0"/>
              </a:rPr>
              <a:t>Возраст ребенка _______________________________________________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 dirty="0">
                <a:ea typeface="Calibri" panose="020F0502020204030204" pitchFamily="34" charset="0"/>
                <a:cs typeface="Times New Roman" panose="02020603050405020304" pitchFamily="18" charset="0"/>
              </a:rPr>
              <a:t>Критерии оценки: 0 – симптомы отсутствуют;  1 – слабо выражены, отмечаются изредка; 2 – умеренно выражены, наблюдаются периодически; 3 – ярко выражены, наблюдаются практически постоянно.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892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72580-B049-EF67-6A91-DE446E6A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584" y="506051"/>
            <a:ext cx="10515600" cy="7525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КАРТА НАБЛЮДЕНИЯ ЗА СОСТОЯНИЕМ РЕБЕНКА  </a:t>
            </a:r>
            <a:r>
              <a:rPr lang="ru-RU" sz="2400" b="1" u="sng" dirty="0"/>
              <a:t>(ДЛЯ РОДИТЕЛЕЙ)</a:t>
            </a:r>
            <a:br>
              <a:rPr lang="ru-RU" sz="2400" b="1" u="sng" dirty="0"/>
            </a:br>
            <a:endParaRPr lang="ru-RU" sz="2400" b="1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FEF6BF1-F036-CB52-D10D-698C190BEC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599493"/>
              </p:ext>
            </p:extLst>
          </p:nvPr>
        </p:nvGraphicFramePr>
        <p:xfrm>
          <a:off x="562708" y="1106190"/>
          <a:ext cx="11019692" cy="5325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413">
                  <a:extLst>
                    <a:ext uri="{9D8B030D-6E8A-4147-A177-3AD203B41FA5}">
                      <a16:colId xmlns:a16="http://schemas.microsoft.com/office/drawing/2014/main" val="3006878173"/>
                    </a:ext>
                  </a:extLst>
                </a:gridCol>
                <a:gridCol w="9435141">
                  <a:extLst>
                    <a:ext uri="{9D8B030D-6E8A-4147-A177-3AD203B41FA5}">
                      <a16:colId xmlns:a16="http://schemas.microsoft.com/office/drawing/2014/main" val="661188882"/>
                    </a:ext>
                  </a:extLst>
                </a:gridCol>
                <a:gridCol w="269630">
                  <a:extLst>
                    <a:ext uri="{9D8B030D-6E8A-4147-A177-3AD203B41FA5}">
                      <a16:colId xmlns:a16="http://schemas.microsoft.com/office/drawing/2014/main" val="2273490724"/>
                    </a:ext>
                  </a:extLst>
                </a:gridCol>
                <a:gridCol w="281354">
                  <a:extLst>
                    <a:ext uri="{9D8B030D-6E8A-4147-A177-3AD203B41FA5}">
                      <a16:colId xmlns:a16="http://schemas.microsoft.com/office/drawing/2014/main" val="875368760"/>
                    </a:ext>
                  </a:extLst>
                </a:gridCol>
                <a:gridCol w="339970">
                  <a:extLst>
                    <a:ext uri="{9D8B030D-6E8A-4147-A177-3AD203B41FA5}">
                      <a16:colId xmlns:a16="http://schemas.microsoft.com/office/drawing/2014/main" val="2076841147"/>
                    </a:ext>
                  </a:extLst>
                </a:gridCol>
                <a:gridCol w="246184">
                  <a:extLst>
                    <a:ext uri="{9D8B030D-6E8A-4147-A177-3AD203B41FA5}">
                      <a16:colId xmlns:a16="http://schemas.microsoft.com/office/drawing/2014/main" val="799400353"/>
                    </a:ext>
                  </a:extLst>
                </a:gridCol>
              </a:tblGrid>
              <a:tr h="769185">
                <a:tc>
                  <a:txBody>
                    <a:bodyPr/>
                    <a:lstStyle/>
                    <a:p>
                      <a:r>
                        <a:rPr lang="ru-RU" sz="2000" b="1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Поведение учащегося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894775"/>
                  </a:ext>
                </a:extLst>
              </a:tr>
              <a:tr h="963359">
                <a:tc>
                  <a:txBody>
                    <a:bodyPr/>
                    <a:lstStyle/>
                    <a:p>
                      <a:r>
                        <a:rPr lang="ru-RU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Ребенок под разными предлогами старается избежать посещения занятий в школе (не выспался; плохое общее самочувствие; болит живот, голова, горло и т.п.)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0021"/>
                  </a:ext>
                </a:extLst>
              </a:tr>
              <a:tr h="769185">
                <a:tc>
                  <a:txBody>
                    <a:bodyPr/>
                    <a:lstStyle/>
                    <a:p>
                      <a:r>
                        <a:rPr lang="ru-RU" sz="20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Долго собирается в школу, постоянно забывает необходимые вещи, не помнит расписания уроков, требует постоянного контроля родителей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61227"/>
                  </a:ext>
                </a:extLst>
              </a:tr>
              <a:tr h="769185">
                <a:tc>
                  <a:txBody>
                    <a:bodyPr/>
                    <a:lstStyle/>
                    <a:p>
                      <a:r>
                        <a:rPr lang="ru-RU" sz="20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Возвращается из школы вялый, сонливый или, наоборот, чрезмерно возбужденный, раздражительный, агрессивный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923717"/>
                  </a:ext>
                </a:extLst>
              </a:tr>
              <a:tr h="769185">
                <a:tc>
                  <a:txBody>
                    <a:bodyPr/>
                    <a:lstStyle/>
                    <a:p>
                      <a:r>
                        <a:rPr lang="ru-RU" sz="20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Наблюдаются частые жалобы на усталость, головные боли, головокружение, боли в животе, тошноту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128731"/>
                  </a:ext>
                </a:extLst>
              </a:tr>
              <a:tr h="829693">
                <a:tc>
                  <a:txBody>
                    <a:bodyPr/>
                    <a:lstStyle/>
                    <a:p>
                      <a:r>
                        <a:rPr lang="ru-RU" sz="20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К вечеру чрезмерно возбужден, отказывается ложиться в постель, долго не может уснуть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549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476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977" y="166913"/>
            <a:ext cx="8911687" cy="5646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ДНЕВНИК СНА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878926"/>
              </p:ext>
            </p:extLst>
          </p:nvPr>
        </p:nvGraphicFramePr>
        <p:xfrm>
          <a:off x="326570" y="731523"/>
          <a:ext cx="11730446" cy="5868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737">
                  <a:extLst>
                    <a:ext uri="{9D8B030D-6E8A-4147-A177-3AD203B41FA5}">
                      <a16:colId xmlns:a16="http://schemas.microsoft.com/office/drawing/2014/main" val="2290383037"/>
                    </a:ext>
                  </a:extLst>
                </a:gridCol>
                <a:gridCol w="4050887">
                  <a:extLst>
                    <a:ext uri="{9D8B030D-6E8A-4147-A177-3AD203B41FA5}">
                      <a16:colId xmlns:a16="http://schemas.microsoft.com/office/drawing/2014/main" val="2604921614"/>
                    </a:ext>
                  </a:extLst>
                </a:gridCol>
                <a:gridCol w="1136105">
                  <a:extLst>
                    <a:ext uri="{9D8B030D-6E8A-4147-A177-3AD203B41FA5}">
                      <a16:colId xmlns:a16="http://schemas.microsoft.com/office/drawing/2014/main" val="479027814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1734488394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3163196728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3379927825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3967005414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1757089896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122599860"/>
                    </a:ext>
                  </a:extLst>
                </a:gridCol>
                <a:gridCol w="871531">
                  <a:extLst>
                    <a:ext uri="{9D8B030D-6E8A-4147-A177-3AD203B41FA5}">
                      <a16:colId xmlns:a16="http://schemas.microsoft.com/office/drawing/2014/main" val="3314748455"/>
                    </a:ext>
                  </a:extLst>
                </a:gridCol>
              </a:tblGrid>
              <a:tr h="634022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Пример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</a:t>
                      </a:r>
                      <a:r>
                        <a:rPr lang="ru-RU" baseline="0" dirty="0"/>
                        <a:t> 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4189"/>
                  </a:ext>
                </a:extLst>
              </a:tr>
              <a:tr h="632271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 сколько вы проснулись сегодня утром?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629737"/>
                  </a:ext>
                </a:extLst>
              </a:tr>
              <a:tr h="373576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какое время вы встали с постели?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45707"/>
                  </a:ext>
                </a:extLst>
              </a:tr>
              <a:tr h="516904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какое время вы легли спать прошлой ночью?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094939"/>
                  </a:ext>
                </a:extLst>
              </a:tr>
              <a:tr h="566880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Сколько времени вам потребовалось, чтобы заснуть (минуты)?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мин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309167"/>
                  </a:ext>
                </a:extLst>
              </a:tr>
              <a:tr h="373576"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Сколько раз вы просыпались ночью?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146877"/>
                  </a:ext>
                </a:extLst>
              </a:tr>
              <a:tr h="516904"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долго вы бодрствовали ночью (в общей сложности)?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час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0176"/>
                  </a:ext>
                </a:extLst>
              </a:tr>
              <a:tr h="447605"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 как долго вы спали в целом?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ч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92770"/>
                  </a:ext>
                </a:extLst>
              </a:tr>
              <a:tr h="447605"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Преобразуйте общее время сна в минуты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 мин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092231"/>
                  </a:ext>
                </a:extLst>
              </a:tr>
              <a:tr h="1342814"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Вы чувствовали себя утром (по 10 балльной шкале, где 10 баллов – чувствовали себя бодрым, отдохнувшим, выспавшимся, 1 балл – чувствовали слабость, вялость, хотелось спать)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8" marR="4159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36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001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74355"/>
            <a:ext cx="10058400" cy="954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УГЛУБЛЕННАЯ ДИАГНОСТИКА ПСИХОЛОГИЧЕСКОГО БЛАГОПОЛУЧИЯ ОБУЧАЮЩИХСЯ 1–4 КЛАССОВ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2" y="1808328"/>
            <a:ext cx="10647528" cy="5049672"/>
          </a:xfrm>
        </p:spPr>
        <p:txBody>
          <a:bodyPr>
            <a:noAutofit/>
          </a:bodyPr>
          <a:lstStyle/>
          <a:p>
            <a:r>
              <a:rPr lang="ru-RU" sz="3200" dirty="0"/>
              <a:t>Наблюдение за поведением ребенка; </a:t>
            </a:r>
          </a:p>
          <a:p>
            <a:r>
              <a:rPr lang="ru-RU" sz="3200" dirty="0"/>
              <a:t>наблюдение за соматическим состоянием ребенка; </a:t>
            </a:r>
          </a:p>
          <a:p>
            <a:r>
              <a:rPr lang="ru-RU" sz="3200" dirty="0"/>
              <a:t>наблюдение за игрой; </a:t>
            </a:r>
          </a:p>
          <a:p>
            <a:r>
              <a:rPr lang="ru-RU" sz="3200" dirty="0"/>
              <a:t>анализ продуктов творчества; </a:t>
            </a:r>
          </a:p>
          <a:p>
            <a:r>
              <a:rPr lang="ru-RU" sz="3200" dirty="0"/>
              <a:t>рассказ самого ребенка; </a:t>
            </a:r>
          </a:p>
          <a:p>
            <a:r>
              <a:rPr lang="ru-RU" sz="3200" dirty="0"/>
              <a:t>анализ психодиагностических материалов (тесты, опросники и пр.). </a:t>
            </a:r>
          </a:p>
        </p:txBody>
      </p:sp>
    </p:spTree>
    <p:extLst>
      <p:ext uri="{BB962C8B-B14F-4D97-AF65-F5344CB8AC3E}">
        <p14:creationId xmlns:p14="http://schemas.microsoft.com/office/powerpoint/2010/main" val="1643824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46958"/>
            <a:ext cx="10058400" cy="604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Наблюдение за поведением ребенка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115" y="1169127"/>
            <a:ext cx="11821885" cy="5453742"/>
          </a:xfrm>
        </p:spPr>
        <p:txBody>
          <a:bodyPr>
            <a:noAutofit/>
          </a:bodyPr>
          <a:lstStyle/>
          <a:p>
            <a:r>
              <a:rPr lang="ru-RU" sz="2000" i="1" dirty="0"/>
              <a:t>Регресс в поведении. </a:t>
            </a:r>
            <a:r>
              <a:rPr lang="ru-RU" sz="2000" dirty="0"/>
              <a:t>Ребенок разучивается или не желает делать то, что он ранее усвоил или привык делать, словно он стал меньше возрастом. </a:t>
            </a:r>
          </a:p>
          <a:p>
            <a:r>
              <a:rPr lang="ru-RU" sz="2000" i="1" dirty="0" err="1"/>
              <a:t>Сверхбдительность</a:t>
            </a:r>
            <a:r>
              <a:rPr lang="ru-RU" sz="2000" i="1" dirty="0"/>
              <a:t> или повышенная возбудимость. </a:t>
            </a:r>
            <a:r>
              <a:rPr lang="ru-RU" sz="2000" dirty="0"/>
              <a:t>Немотивированная бдительность проявляется в том, что ребенок постоянно следит за происходящим вокруг, словно ему что-то угрожает.</a:t>
            </a:r>
          </a:p>
          <a:p>
            <a:r>
              <a:rPr lang="ru-RU" sz="2000" i="1" dirty="0"/>
              <a:t>Стремление избегать всего, что связано с травмой</a:t>
            </a:r>
            <a:r>
              <a:rPr lang="ru-RU" sz="2000" dirty="0"/>
              <a:t>. Ребенок не желает думать, чувствовать, рассказывать о случившемся, боится бывать в тех местах, которые связаны с травмой. </a:t>
            </a:r>
          </a:p>
          <a:p>
            <a:r>
              <a:rPr lang="ru-RU" sz="2000" i="1" dirty="0"/>
              <a:t>Нарушение доверия к окружающим людям. </a:t>
            </a:r>
            <a:r>
              <a:rPr lang="ru-RU" sz="2000" dirty="0"/>
              <a:t>У детей постоянно присутствует ощущение опасности. </a:t>
            </a:r>
          </a:p>
          <a:p>
            <a:r>
              <a:rPr lang="ru-RU" sz="2000" i="1" dirty="0"/>
              <a:t>Наличие страхов. </a:t>
            </a:r>
            <a:r>
              <a:rPr lang="ru-RU" sz="2000" dirty="0"/>
              <a:t>Их может быть много, и часто они имеют сильную степень выраженности.</a:t>
            </a:r>
          </a:p>
          <a:p>
            <a:r>
              <a:rPr lang="ru-RU" sz="2000" i="1" dirty="0"/>
              <a:t>Депрессивные состояния и суицидальные мысли и попытки</a:t>
            </a:r>
            <a:r>
              <a:rPr lang="ru-RU" sz="2000" dirty="0"/>
              <a:t>. Чем меньше возраст ребенка, тем более скрыты его депрессивные переживания. Ребенок может и не говорить, что у него плохое настроение, но депрессия  проявляется в форме жалоб: «Не хочется кушать, не интересно играть». </a:t>
            </a:r>
          </a:p>
          <a:p>
            <a:r>
              <a:rPr lang="ru-RU" sz="2000" i="1" dirty="0"/>
              <a:t>Агрессивность по отношению к другим</a:t>
            </a:r>
            <a:r>
              <a:rPr lang="ru-RU" sz="2000" dirty="0"/>
              <a:t>. У ребенка могут наблюдаться резкие вспышки раздражения, он не контролирует себя, дерется, жестоко обращается с животными, проявляет сильный гнев или ярость.</a:t>
            </a:r>
          </a:p>
        </p:txBody>
      </p:sp>
    </p:spTree>
    <p:extLst>
      <p:ext uri="{BB962C8B-B14F-4D97-AF65-F5344CB8AC3E}">
        <p14:creationId xmlns:p14="http://schemas.microsoft.com/office/powerpoint/2010/main" val="3259309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944" y="414528"/>
            <a:ext cx="10460736" cy="9453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Наблюдение за соматическим состоянием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923" y="1621134"/>
            <a:ext cx="11230708" cy="4970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По возможности необходимо отметить наличие или отсутствие внешних повреждений (синяков, ран, ожогов и пр.), болевых зон, свидетельствующих о внутренних повреждениях, кожных заболеваний. </a:t>
            </a:r>
          </a:p>
          <a:p>
            <a:pPr marL="0" indent="0">
              <a:buNone/>
            </a:pPr>
            <a:r>
              <a:rPr lang="ru-RU" sz="3200" dirty="0"/>
              <a:t>Если контакт с ребенком установлен, желательно выяснить, имеются ли нарушения аппетита, сна, боли в области живота, головные боли, ухудшения памяти и внимания.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1848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/>
              <a:t>Особенности младшего школьного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14600"/>
            <a:ext cx="8915400" cy="3396622"/>
          </a:xfrm>
        </p:spPr>
        <p:txBody>
          <a:bodyPr>
            <a:normAutofit/>
          </a:bodyPr>
          <a:lstStyle/>
          <a:p>
            <a:r>
              <a:rPr lang="ru-RU" sz="3600" dirty="0"/>
              <a:t>Формирование самосознания</a:t>
            </a:r>
          </a:p>
          <a:p>
            <a:r>
              <a:rPr lang="ru-RU" sz="3600" dirty="0"/>
              <a:t>Отношения с родителями</a:t>
            </a:r>
          </a:p>
          <a:p>
            <a:r>
              <a:rPr lang="ru-RU" sz="3600" dirty="0"/>
              <a:t>Отношения с учителями</a:t>
            </a:r>
          </a:p>
          <a:p>
            <a:r>
              <a:rPr lang="ru-RU" sz="3600" dirty="0"/>
              <a:t>Отношения со сверстниками</a:t>
            </a:r>
          </a:p>
        </p:txBody>
      </p:sp>
    </p:spTree>
    <p:extLst>
      <p:ext uri="{BB962C8B-B14F-4D97-AF65-F5344CB8AC3E}">
        <p14:creationId xmlns:p14="http://schemas.microsoft.com/office/powerpoint/2010/main" val="4143314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91362"/>
            <a:ext cx="10058400" cy="7758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Наблюдение за игрой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637210"/>
            <a:ext cx="10785231" cy="49588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Изменения в игровой деятельности отражаются в тематике, содержании игр, характере их исполнения и тех чувствах, которые ребенок проявляет в игре. </a:t>
            </a:r>
          </a:p>
          <a:p>
            <a:pPr marL="0" indent="0">
              <a:buNone/>
            </a:pPr>
            <a:r>
              <a:rPr lang="ru-RU" sz="3200" dirty="0"/>
              <a:t>Через игру ребенок может косвенно заявить о своих проблемах. </a:t>
            </a:r>
          </a:p>
          <a:p>
            <a:pPr marL="0" indent="0">
              <a:buNone/>
            </a:pPr>
            <a:r>
              <a:rPr lang="ru-RU" sz="3200" dirty="0"/>
              <a:t>Игра может выступать как способ распознавания травмы и как способ ее проработки. Проигрывая в игре травматическое событие, ребенок привносит в нее атрибуты насилия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69917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41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Рассказ ребенка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769" y="1406769"/>
            <a:ext cx="10902462" cy="4841631"/>
          </a:xfrm>
        </p:spPr>
        <p:txBody>
          <a:bodyPr>
            <a:normAutofit/>
          </a:bodyPr>
          <a:lstStyle/>
          <a:p>
            <a:r>
              <a:rPr lang="ru-RU" sz="2800" dirty="0"/>
              <a:t>Рассказ ребенка о себе, своем опыте, своих чувствах, отношении к своему телу может прямым или скрытым, т.е. косвенным источником информации о насилии. </a:t>
            </a:r>
          </a:p>
          <a:p>
            <a:r>
              <a:rPr lang="ru-RU" sz="2800" dirty="0"/>
              <a:t>Используя приемы активного слушания, специалист собирает прямую или косвенную информацию о насилии, акцентируя внимание на том, принимает ли ребенок себя, свое тело, что он чувствует в тех или иных ситуациях, произошли ли существенные перемены в его привычках, поведении, образе жизни. </a:t>
            </a:r>
          </a:p>
          <a:p>
            <a:r>
              <a:rPr lang="ru-RU" sz="2800" dirty="0"/>
              <a:t>Детям дошкольного и младшего школьного возраста легче строить такой рассказ через игровой сюжет или опираясь на рисунок.</a:t>
            </a:r>
          </a:p>
        </p:txBody>
      </p:sp>
    </p:spTree>
    <p:extLst>
      <p:ext uri="{BB962C8B-B14F-4D97-AF65-F5344CB8AC3E}">
        <p14:creationId xmlns:p14="http://schemas.microsoft.com/office/powerpoint/2010/main" val="3175585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938" y="238316"/>
            <a:ext cx="10058400" cy="83451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Анализ психодиагностических материалов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923" y="1242647"/>
            <a:ext cx="11242431" cy="5099538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При выявлении случаев насилия в отношении детей  младшего школьного возраста наиболее эффективным считается использование проективных методик. Они действенны в плане установления контакта с маленькими детьми, которые обычно с интересом берутся за их выполнение. </a:t>
            </a:r>
          </a:p>
          <a:p>
            <a:r>
              <a:rPr lang="ru-RU" sz="2400" dirty="0"/>
              <a:t>В процессе взаимодействия ребенка со стимульным материалом происходит его структурирование, в ходе которого ребенок проецирует на него особенности своего внутреннего мира, потребности, конфликты, тревогу, субъективные переживания и пр.</a:t>
            </a:r>
          </a:p>
          <a:p>
            <a:r>
              <a:rPr lang="ru-RU" sz="2400" dirty="0"/>
              <a:t>Еще одна особенность проективных методик – относительно неструктурированная задача, допускающая неограниченное разнообразие возможных вариантов ответов. В связи с этим ребенку могут быть предложены проективные методики: «Свободный рисунок», тест М. </a:t>
            </a:r>
            <a:r>
              <a:rPr lang="ru-RU" sz="2400" dirty="0" err="1"/>
              <a:t>Люшера</a:t>
            </a:r>
            <a:r>
              <a:rPr lang="ru-RU" sz="2400" dirty="0"/>
              <a:t>, ЦТО (Цветовой тест отношений), «Неоконченные предложения», «Автопортрет», «Несуществующее животное», «Дом. Дерево. Человек», «Рисунок семьи», «Кинестетический рисунок семьи», «Нарисуй человека» и т.д.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751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F4DE4E-D8E5-9088-887D-F122FDCC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43D281-D1ED-9F3B-43AB-C19E503F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493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Формирование самосознания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238103"/>
            <a:ext cx="8915400" cy="3777622"/>
          </a:xfrm>
        </p:spPr>
        <p:txBody>
          <a:bodyPr>
            <a:normAutofit/>
          </a:bodyPr>
          <a:lstStyle/>
          <a:p>
            <a:r>
              <a:rPr lang="ru-RU" sz="3600" dirty="0"/>
              <a:t>Потребность в признании</a:t>
            </a:r>
          </a:p>
          <a:p>
            <a:r>
              <a:rPr lang="ru-RU" sz="3600" dirty="0"/>
              <a:t>Осознание прав и обязанностей</a:t>
            </a:r>
          </a:p>
          <a:p>
            <a:r>
              <a:rPr lang="ru-RU" sz="3600" dirty="0"/>
              <a:t>Осознание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239518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Отношения с родителями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46663"/>
            <a:ext cx="8915400" cy="4711337"/>
          </a:xfrm>
        </p:spPr>
        <p:txBody>
          <a:bodyPr>
            <a:normAutofit/>
          </a:bodyPr>
          <a:lstStyle/>
          <a:p>
            <a:r>
              <a:rPr lang="ru-RU" sz="3200" dirty="0"/>
              <a:t>Принятие ребенка через призму учебной успешности.</a:t>
            </a:r>
          </a:p>
          <a:p>
            <a:r>
              <a:rPr lang="ru-RU" sz="3200" dirty="0"/>
              <a:t>Родительские требования не соответствуют возможностям ребенка.</a:t>
            </a:r>
          </a:p>
          <a:p>
            <a:r>
              <a:rPr lang="ru-RU" sz="3200" dirty="0"/>
              <a:t>Идеальный образ родителя развеивается.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7028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Отношения с учителем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22566"/>
            <a:ext cx="8915400" cy="3777622"/>
          </a:xfrm>
        </p:spPr>
        <p:txBody>
          <a:bodyPr>
            <a:normAutofit/>
          </a:bodyPr>
          <a:lstStyle/>
          <a:p>
            <a:r>
              <a:rPr lang="ru-RU" sz="3200" dirty="0"/>
              <a:t>Идеальный образ учителя.</a:t>
            </a:r>
          </a:p>
          <a:p>
            <a:r>
              <a:rPr lang="ru-RU" sz="3200" dirty="0"/>
              <a:t>Глазами учителя ребенок видит себя, сверстников, школьную жизнь.</a:t>
            </a:r>
          </a:p>
          <a:p>
            <a:r>
              <a:rPr lang="ru-RU" sz="3200" dirty="0"/>
              <a:t>Оценка учителя особа значима.</a:t>
            </a:r>
          </a:p>
          <a:p>
            <a:r>
              <a:rPr lang="ru-RU" sz="3200" dirty="0"/>
              <a:t>Дифференциация значимых фигур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42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Отношения со сверстниками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Взаимоотношения со сверстниками опосредуются взаимоотношениями с учителем.</a:t>
            </a:r>
          </a:p>
          <a:p>
            <a:r>
              <a:rPr lang="ru-RU" sz="3200" dirty="0"/>
              <a:t>2-3 класс: отношения между детьми начинают освобождаться от влияния взрослых.</a:t>
            </a:r>
          </a:p>
          <a:p>
            <a:r>
              <a:rPr lang="ru-RU" sz="3200" dirty="0"/>
              <a:t>Общение в основном в однополых группах.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122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4670" y="457201"/>
            <a:ext cx="9756494" cy="57633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суицидальных тенденций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/>
              <a:t>Суицидальное поведение </a:t>
            </a:r>
            <a:r>
              <a:rPr lang="ru-RU" sz="3200" i="1" dirty="0"/>
              <a:t>в детском возрасте</a:t>
            </a:r>
            <a:r>
              <a:rPr lang="ru-RU" sz="3200" dirty="0"/>
              <a:t>   носит характер ситуационно-личностных реакций. </a:t>
            </a:r>
          </a:p>
          <a:p>
            <a:pPr marL="0" indent="0" algn="just">
              <a:buNone/>
            </a:pPr>
            <a:r>
              <a:rPr lang="ru-RU" sz="3200" dirty="0"/>
              <a:t>Для детей</a:t>
            </a:r>
            <a:r>
              <a:rPr lang="ru-RU" sz="3200" b="1" i="1" dirty="0"/>
              <a:t> </a:t>
            </a:r>
            <a:r>
              <a:rPr lang="ru-RU" sz="3200" i="1" dirty="0"/>
              <a:t>дошкольного возраста</a:t>
            </a:r>
            <a:r>
              <a:rPr lang="ru-RU" sz="3200" dirty="0"/>
              <a:t> понятие «смерть» отождествляется с потерей матери и это часто является причиной их неосознанных страхов и тревоги. </a:t>
            </a:r>
          </a:p>
          <a:p>
            <a:pPr marL="0" indent="0" algn="just">
              <a:buNone/>
            </a:pPr>
            <a:r>
              <a:rPr lang="ru-RU" sz="3200" dirty="0"/>
              <a:t>У подавляющего большинства детей</a:t>
            </a:r>
            <a:r>
              <a:rPr lang="ru-RU" sz="3200" b="1" i="1" dirty="0"/>
              <a:t> младшего школьного возраста</a:t>
            </a:r>
            <a:r>
              <a:rPr lang="ru-RU" sz="3200" dirty="0"/>
              <a:t> выражен страх смерти родителей. </a:t>
            </a:r>
            <a:r>
              <a:rPr lang="ru-RU" sz="3200" b="1" i="1" dirty="0"/>
              <a:t>Суицидальное поведение у детей до 13 лет встречается редко. </a:t>
            </a:r>
          </a:p>
          <a:p>
            <a:pPr marL="0" indent="0" algn="just">
              <a:buNone/>
            </a:pPr>
            <a:r>
              <a:rPr lang="ru-RU" sz="3200" dirty="0"/>
              <a:t>В </a:t>
            </a:r>
            <a:r>
              <a:rPr lang="ru-RU" sz="3200" i="1" dirty="0"/>
              <a:t>подростковом возрасте </a:t>
            </a:r>
            <a:r>
              <a:rPr lang="ru-RU" sz="3200" dirty="0"/>
              <a:t>суицидальная активность резко возрастает, достигая максимума к 16–19 годам. </a:t>
            </a:r>
          </a:p>
        </p:txBody>
      </p:sp>
    </p:spTree>
    <p:extLst>
      <p:ext uri="{BB962C8B-B14F-4D97-AF65-F5344CB8AC3E}">
        <p14:creationId xmlns:p14="http://schemas.microsoft.com/office/powerpoint/2010/main" val="3259186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/>
              <a:t>Индикаторы повышенной степени суицидального риска.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 </a:t>
            </a:r>
            <a:r>
              <a:rPr lang="ru-RU" sz="3600" dirty="0"/>
              <a:t>Ситуационные</a:t>
            </a:r>
          </a:p>
          <a:p>
            <a:r>
              <a:rPr lang="ru-RU" sz="3600" dirty="0"/>
              <a:t> Коммуникативные</a:t>
            </a:r>
          </a:p>
          <a:p>
            <a:r>
              <a:rPr lang="ru-RU" sz="3600" dirty="0"/>
              <a:t> Когнитивные</a:t>
            </a:r>
          </a:p>
          <a:p>
            <a:r>
              <a:rPr lang="ru-RU" sz="3600" dirty="0"/>
              <a:t> Поведенческие</a:t>
            </a:r>
          </a:p>
          <a:p>
            <a:r>
              <a:rPr lang="ru-RU" sz="3600" dirty="0"/>
              <a:t> Эмоциональные</a:t>
            </a:r>
          </a:p>
          <a:p>
            <a:pPr marL="0" indent="0">
              <a:buNone/>
            </a:pP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16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2532</TotalTime>
  <Words>1936</Words>
  <Application>Microsoft Office PowerPoint</Application>
  <PresentationFormat>Широкоэкранный</PresentationFormat>
  <Paragraphs>253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Calibri</vt:lpstr>
      <vt:lpstr>Century Gothic</vt:lpstr>
      <vt:lpstr>Times New Roman</vt:lpstr>
      <vt:lpstr>Verdana</vt:lpstr>
      <vt:lpstr>Wingdings 3</vt:lpstr>
      <vt:lpstr>Легкий дым</vt:lpstr>
      <vt:lpstr>Презентация PowerPoint</vt:lpstr>
      <vt:lpstr>Презентация PowerPoint</vt:lpstr>
      <vt:lpstr>Особенности младшего школьного возраста</vt:lpstr>
      <vt:lpstr>Формирование самосознания</vt:lpstr>
      <vt:lpstr>Отношения с родителями</vt:lpstr>
      <vt:lpstr>Отношения с учителем</vt:lpstr>
      <vt:lpstr>Отношения со сверстниками</vt:lpstr>
      <vt:lpstr>Презентация PowerPoint</vt:lpstr>
      <vt:lpstr>Индикаторы повышенной степени суицидального риска. </vt:lpstr>
      <vt:lpstr>Презентация PowerPoint</vt:lpstr>
      <vt:lpstr>Ситуационные индикаторы </vt:lpstr>
      <vt:lpstr>Коммуникативные и когнитивные индикаторы</vt:lpstr>
      <vt:lpstr>Поведенческие индикаторы</vt:lpstr>
      <vt:lpstr>Эмоциональные индикаторы  </vt:lpstr>
      <vt:lpstr>ДИАГНОСТИКА ПСИХОЛОГИЧЕСКОГО БЛАГОПОЛУЧИЯ УЧАЩИХСЯ 1–4 КЛАССОВ</vt:lpstr>
      <vt:lpstr>                    Первичная (общая) диагностика психологического                                                благополучия обучающихся  Методика «Рисунок школы («Школа зверей») Цель: определение отношения ребенка к школе  </vt:lpstr>
      <vt:lpstr>Первичная диагностика психологического благополучия обучающихся</vt:lpstr>
      <vt:lpstr>Методика «Рисунок семьи» Цель: исследование семейной ситуации и чувств, которые испытывает школьник по отношению к членам семьи </vt:lpstr>
      <vt:lpstr>Первичная диагностика психологического благополучия обучающихся</vt:lpstr>
      <vt:lpstr>МЕТОДИКА «КАЛЕНДАРЬ ЭМОЦИЙ»</vt:lpstr>
      <vt:lpstr>Презентация PowerPoint</vt:lpstr>
      <vt:lpstr>КАРТА НАБЛЮДЕНИЙ ЗА СОСТОЯНИЕМ И ПОВЕДЕНИЕМ УЧЕНИКОВ НАЧАЛЬНЫХ КЛАССОВ (ДЛЯ УЧИТЕЛЯ)</vt:lpstr>
      <vt:lpstr>КАРТА НАБЛЮДЕНИЙ ЗА СОСТОЯНИЕМ И ПОВЕДЕНИЕМ УЧЕНИКОВ НАЧАЛЬНЫХ КЛАССОВ (ДЛЯ УЧИТЕЛЯ)</vt:lpstr>
      <vt:lpstr>КАРТА НАБЛЮДЕНИЯ ЗА СОСТОЯНИЕМ РЕБЕНКА                 (ДЛЯ РОДИТЕЛЕЙ) </vt:lpstr>
      <vt:lpstr>КАРТА НАБЛЮДЕНИЯ ЗА СОСТОЯНИЕМ РЕБЕНКА  (ДЛЯ РОДИТЕЛЕЙ) </vt:lpstr>
      <vt:lpstr>ДНЕВНИК СНА</vt:lpstr>
      <vt:lpstr>УГЛУБЛЕННАЯ ДИАГНОСТИКА ПСИХОЛОГИЧЕСКОГО БЛАГОПОЛУЧИЯ ОБУЧАЮЩИХСЯ 1–4 КЛАССОВ </vt:lpstr>
      <vt:lpstr>Наблюдение за поведением ребенка. </vt:lpstr>
      <vt:lpstr>Наблюдение за соматическим состоянием ребенка</vt:lpstr>
      <vt:lpstr>Наблюдение за игрой ребенка</vt:lpstr>
      <vt:lpstr>Рассказ ребенка </vt:lpstr>
      <vt:lpstr>Анализ психодиагностических материалов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суицидальных тенденций</dc:title>
  <dc:creator>user</dc:creator>
  <cp:lastModifiedBy>User</cp:lastModifiedBy>
  <cp:revision>123</cp:revision>
  <dcterms:created xsi:type="dcterms:W3CDTF">2022-05-10T06:04:36Z</dcterms:created>
  <dcterms:modified xsi:type="dcterms:W3CDTF">2025-01-09T15:12:17Z</dcterms:modified>
</cp:coreProperties>
</file>