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1" r:id="rId2"/>
    <p:sldId id="287" r:id="rId3"/>
    <p:sldId id="300" r:id="rId4"/>
    <p:sldId id="293" r:id="rId5"/>
    <p:sldId id="290" r:id="rId6"/>
  </p:sldIdLst>
  <p:sldSz cx="9906000" cy="6858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33" autoAdjust="0"/>
  </p:normalViewPr>
  <p:slideViewPr>
    <p:cSldViewPr snapToGrid="0">
      <p:cViewPr>
        <p:scale>
          <a:sx n="75" d="100"/>
          <a:sy n="75" d="100"/>
        </p:scale>
        <p:origin x="-2406" y="-8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433E9-7CEC-4602-AAF0-6B46C14AD0BE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C4655-5FFF-4A18-8FCA-6D084F469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22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38791D46-30E7-4AC2-859D-165B7253565B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4E25B0B3-C1EF-4132-A079-597856AC1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76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976B7B-ADAF-4885-812A-60DB54F1BC0B}" type="slidenum">
              <a:rPr lang="ru-RU" altLang="ru-RU" smtClean="0"/>
              <a:pPr eaLnBrk="1" hangingPunct="1">
                <a:spcBef>
                  <a:spcPct val="0"/>
                </a:spcBef>
              </a:pPr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976B7B-ADAF-4885-812A-60DB54F1BC0B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1DAFD-6086-4A9A-9A8B-B00CC6703C06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0FD31-C76D-4F70-A31B-1E9D73554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0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A30F0-3BAA-4A7B-8FBE-A7DAA165C396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E38B-8B52-42B9-82AE-AC1483121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79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55FD1-47B7-4500-8588-F35C93BFEEFC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130BB-CA8B-4A20-81EE-3FC7EF1C9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42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0DA4-C896-446C-92A0-164188A8CC64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B9540-EE08-4D78-8D1E-A8E03BA7A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39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9D7F-A443-4AB8-82D8-F8F4B65CD9F3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E7652-56E3-44DD-8129-150BD5B15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06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78A1-437A-4AA1-A774-F3CCE0F986F5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E3FB5-FAE5-4788-8E7E-5E0AB03B4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38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E6F7F-719E-4182-8A35-F80DF06E5CDF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FEFD9-D13F-4100-8F57-568E81B92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73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5463E-D3EC-402E-BA6C-A047EC5C297F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8E525-1E1A-46CF-A189-EB3E67C9F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08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FCCDC-D0B0-4586-B0D9-4D5484C80B5D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98072-B272-426F-8864-6626110FF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0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3C18-530B-4AC8-B297-08488193C68D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4AB65-122E-4D91-9B61-6DC0A7AEF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67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0FC3D-4EEC-48FA-B825-153B48138B4D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F250E-C95E-42F9-B226-4067C1A8D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1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D4B85F-0252-45AD-91D2-5688D0754E4D}" type="datetimeFigureOut">
              <a:rPr lang="ru-RU"/>
              <a:pPr>
                <a:defRPr/>
              </a:pPr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DC6432-B0A9-4AC8-BD7F-707046846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obraz.ru/#/document/99/1305948126/" TargetMode="External"/><Relationship Id="rId2" Type="http://schemas.openxmlformats.org/officeDocument/2006/relationships/hyperlink" Target="https://1obraz.ru/#/document/99/1305948126/ZAP2AS43D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obraz.ru/#/document/99/902389617/XA00MJ02NS/" TargetMode="External"/><Relationship Id="rId4" Type="http://schemas.openxmlformats.org/officeDocument/2006/relationships/hyperlink" Target="https://1obraz.ru/#/document/99/902389617/XA00M922N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1obraz.ru/#/document/99/1305948126/XA00M8G2MQ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1obraz.ru/#/document/99/1305948126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obraztsi_i_opisaniya_vpr_2025" TargetMode="External"/><Relationship Id="rId2" Type="http://schemas.openxmlformats.org/officeDocument/2006/relationships/hyperlink" Target="https://1obraz.ru/#/document/99/130608175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3588" y="41275"/>
            <a:ext cx="683736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Изменения ВПР — 2025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2400" y="711200"/>
            <a:ext cx="9474200" cy="6000750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Новые Правила ВПР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 1 сентября 2024 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 действуют 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Правила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проведения мероприятий по оценке качества образования (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постановление Правительства от 30.04.2024 № 556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sz="2400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Теперь в стране проводят только три вида мероприятий: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национальные сопоставительные исследования (НИКО);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ВПР в школах и организациях СПО;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международные сопоставительные исследования.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Другие оценочные мероприятия может проводить только школа по своему усмотрению и регион по согласованию с </a:t>
            </a:r>
            <a:r>
              <a:rPr lang="ru-RU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Рособрнадзором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ст. 28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 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ч. 3.2 ст. 97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Федерального закона от 29.12.2012 № 273-ФЗ).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4675" y="330200"/>
            <a:ext cx="8543925" cy="762000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 - 2025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9" name="Прямоугольник 3"/>
          <p:cNvSpPr>
            <a:spLocks noChangeArrowheads="1"/>
          </p:cNvSpPr>
          <p:nvPr/>
        </p:nvSpPr>
        <p:spPr bwMode="auto">
          <a:xfrm>
            <a:off x="254000" y="831443"/>
            <a:ext cx="9385300" cy="60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1.   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Проводятся в целях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осуществления мониторинга уровня и качества подготовки обучающихся в соответствии  с ФГОС и ФОП</a:t>
            </a:r>
          </a:p>
          <a:p>
            <a:pPr indent="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ВПР принимают участие ученики школ с аккредитованными ООП НОО, ООО и СОО. </a:t>
            </a:r>
          </a:p>
          <a:p>
            <a:pPr indent="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Мероприятие по оценке качества (в том числе -ВПР)  должны быть 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включены в расписание учебных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занятий.</a:t>
            </a:r>
          </a:p>
          <a:p>
            <a:pPr indent="355600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 могут использовать мероприятия по оценке качества образования (в том числе – ВПР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в качестве мероприятий текущего контроля успеваемости и промежуточной аттестации обучающихся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проводимых в рамках реализации образовательной программы.</a:t>
            </a:r>
          </a:p>
          <a:p>
            <a:pPr indent="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ешение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выставлении отметок обучающимся в журнал</a:t>
            </a:r>
            <a:b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результатам ВПР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иных формах использования результатов ВПР в рамках образовательного процесса принимает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ОО.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endParaRPr lang="ru-RU" altLang="ru-RU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61975" y="0"/>
            <a:ext cx="8543925" cy="762000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Участники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9" name="Прямоугольник 3"/>
          <p:cNvSpPr>
            <a:spLocks noChangeArrowheads="1"/>
          </p:cNvSpPr>
          <p:nvPr/>
        </p:nvSpPr>
        <p:spPr bwMode="auto">
          <a:xfrm>
            <a:off x="254000" y="765175"/>
            <a:ext cx="9385300" cy="5254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444500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частниками ВПР являются обучающиеся ОО,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и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сключением —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1- 3-е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9-е и 11-е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классов. </a:t>
            </a:r>
            <a:endParaRPr lang="ru-RU" altLang="ru-RU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20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Не участвуют в ВПР также учащиеся:</a:t>
            </a:r>
          </a:p>
          <a:p>
            <a:pPr indent="355600"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6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специальных учебно-воспитательных учреждений закрытого типа и учреждений, исполняющих наказание в виде лишения свободы;</a:t>
            </a:r>
            <a:endParaRPr lang="ru-RU" altLang="ru-RU" sz="1600" dirty="0">
              <a:latin typeface="Times New Roman" pitchFamily="18" charset="0"/>
            </a:endParaRPr>
          </a:p>
          <a:p>
            <a:pPr indent="355600"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6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федеральных государственных организаций, находящихся в ведении федеральных государственных органов, осуществляющих подготовку кадров в интересах обороны и безопасности государства, обеспечения законности и правопорядка;</a:t>
            </a:r>
            <a:endParaRPr lang="ru-RU" altLang="ru-RU" sz="1600" dirty="0">
              <a:latin typeface="Times New Roman" pitchFamily="18" charset="0"/>
            </a:endParaRPr>
          </a:p>
          <a:p>
            <a:pPr indent="355600"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6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образовательных организаций, расположенных на территории Военного инновационного </a:t>
            </a:r>
            <a:r>
              <a:rPr lang="ru-RU" altLang="ru-RU" sz="1600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технополиса</a:t>
            </a:r>
            <a:r>
              <a:rPr lang="ru-RU" altLang="ru-RU" sz="16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«Эра» Министерства обороны России.</a:t>
            </a:r>
            <a:endParaRPr lang="ru-RU" altLang="ru-RU" sz="1600" dirty="0">
              <a:latin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alt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7. 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бучающиеся 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Calibri"/>
              </a:rPr>
              <a:t>с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ОВЗ 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принимают участие в мероприятиях по оценке качества образования по решению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ОО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 согласия родителей;</a:t>
            </a:r>
          </a:p>
          <a:p>
            <a:pPr indent="3556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КИМ </a:t>
            </a:r>
            <a:r>
              <a:rPr lang="ru-RU" alt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ВПР все так же не имеют адаптированного варианта. Если ребенок с ОВЗ может по состоянию здоровья и хочет участвовать в ВПР, надо получить на это согласие родителя (</a:t>
            </a:r>
            <a:r>
              <a:rPr lang="ru-RU" altLang="ru-RU" sz="2000" dirty="0">
                <a:solidFill>
                  <a:srgbClr val="01745C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п. 14</a:t>
            </a:r>
            <a:r>
              <a:rPr lang="ru-RU" alt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Правил, утв. </a:t>
            </a:r>
            <a:r>
              <a:rPr lang="ru-RU" altLang="ru-RU" sz="2000" dirty="0">
                <a:solidFill>
                  <a:srgbClr val="01745C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постановлением Правительства от 30.04.2024 № 556</a:t>
            </a:r>
            <a:r>
              <a:rPr lang="ru-RU" altLang="ru-RU" sz="20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alt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55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38" y="2498725"/>
            <a:ext cx="8543925" cy="1325563"/>
          </a:xfrm>
        </p:spPr>
        <p:txBody>
          <a:bodyPr/>
          <a:lstStyle/>
          <a:p>
            <a:pPr indent="723900" algn="just">
              <a:lnSpc>
                <a:spcPct val="150000"/>
              </a:lnSpc>
              <a:defRPr/>
            </a:pPr>
            <a:r>
              <a:rPr lang="ru-RU" alt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b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</a:t>
            </a:r>
            <a:b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b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 проводят 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11 апреля по 16 мая 2025 года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Если их выполняют на компьютере, то предусмотрели резервный день — 25 апреля. Теперь работы длятся только 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или два урока по 45 минут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b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 сократили время для ВПР по русскому языку в 5-х классах:</a:t>
            </a:r>
            <a:br>
              <a:rPr lang="ru-RU" alt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2024 году отводили 60 минут, а в 2025 — не более 45. </a:t>
            </a:r>
            <a:b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для математики в 6-х классах наоборот — увеличили с 60 минут до двух уроков по 45 минут. 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Похожие изменения действуют и по другим предметам в разных классах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(приказ </a:t>
            </a:r>
            <a:r>
              <a:rPr lang="ru-RU" altLang="ru-RU" sz="2000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Рособрнадзора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13.05.2024 № 1008).</a:t>
            </a:r>
            <a:br>
              <a:rPr lang="ru-RU" alt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lang="ru-RU" alt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Выбирается только один формат проведения  </a:t>
            </a: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для всей параллели по выбранному предмету) – на бумажном или с использованием 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компьютера.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</a:br>
            <a:endParaRPr lang="ru-RU" altLang="ru-RU" sz="2000" dirty="0" smtClean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123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458788"/>
            <a:ext cx="50911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43263" y="439738"/>
            <a:ext cx="3811587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ts val="2520"/>
              </a:lnSpc>
              <a:spcBef>
                <a:spcPts val="3000"/>
              </a:spcBef>
              <a:spcAft>
                <a:spcPts val="120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Предметы для ВПР</a:t>
            </a: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495300" y="868363"/>
            <a:ext cx="9194800" cy="600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Расширили количество предметов, по которым буду проводить ВПР (</a:t>
            </a:r>
            <a:r>
              <a:rPr lang="ru-RU" altLang="ru-RU" sz="1800" dirty="0">
                <a:solidFill>
                  <a:srgbClr val="01745C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приказ </a:t>
            </a:r>
            <a:r>
              <a:rPr lang="ru-RU" altLang="ru-RU" sz="1800" dirty="0" err="1">
                <a:solidFill>
                  <a:srgbClr val="01745C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Рособрнадзора</a:t>
            </a:r>
            <a:r>
              <a:rPr lang="ru-RU" altLang="ru-RU" sz="1800" dirty="0">
                <a:solidFill>
                  <a:srgbClr val="01745C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от 13.05.2024 № 1008</a:t>
            </a:r>
            <a:r>
              <a:rPr lang="ru-RU" alt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 В перечне появились иностранные языки — английский, немецкий, французский.</a:t>
            </a:r>
            <a:endParaRPr lang="ru-RU" altLang="ru-RU" sz="1800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FontTx/>
              <a:buNone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Добавили предметы по выбору:</a:t>
            </a:r>
            <a:endParaRPr lang="ru-RU" altLang="ru-RU" sz="1800" b="1" i="1" dirty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 4-х классах выберут один предмет </a:t>
            </a: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из окружающего мира, литературного чтения или иностранного языка;</a:t>
            </a:r>
            <a:endParaRPr lang="ru-RU" altLang="ru-RU" sz="1800" dirty="0">
              <a:latin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5-х классах выберут один предмет </a:t>
            </a: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из истории, литературы, иностранного языка, географии, биологии;</a:t>
            </a:r>
            <a:endParaRPr lang="ru-RU" altLang="ru-RU" sz="1800" dirty="0">
              <a:latin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6-х классах выберут один предмет </a:t>
            </a: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из истории, обществознания, литературы, иностранного языка, географии, биологии;</a:t>
            </a:r>
            <a:endParaRPr lang="ru-RU" altLang="ru-RU" sz="1800" dirty="0">
              <a:latin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7-х классах выберут один предмет </a:t>
            </a: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из истории, обществознания, литературы, иностранного языка, географии, биологии, информатики, физики базовой или с углубленным изучением;</a:t>
            </a:r>
            <a:endParaRPr lang="ru-RU" altLang="ru-RU" sz="1800" dirty="0">
              <a:latin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8-х классах выберут один предмет</a:t>
            </a: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из истории, обществознания, иностранного языка, географии, биологии, химии, информатики, физики базовой или с углубленным изучением;</a:t>
            </a:r>
            <a:endParaRPr lang="ru-RU" altLang="ru-RU" sz="1800" dirty="0">
              <a:latin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SzPts val="1000"/>
              <a:buFont typeface="Symbol" pitchFamily="18" charset="2"/>
              <a:buChar char=""/>
            </a:pPr>
            <a:r>
              <a:rPr lang="ru-RU" alt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10-х классах выберут два предмета </a:t>
            </a:r>
            <a:r>
              <a:rPr lang="ru-RU" altLang="ru-RU" sz="1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из истории, обществознания, литературы, иностранного языка, географии, физики, химии.</a:t>
            </a:r>
            <a:endParaRPr lang="ru-RU" altLang="ru-RU" sz="1800" dirty="0">
              <a:latin typeface="Times New Roman" pitchFamily="18" charset="0"/>
            </a:endParaRPr>
          </a:p>
        </p:txBody>
      </p:sp>
      <p:sp>
        <p:nvSpPr>
          <p:cNvPr id="6148" name="Прямоугольник 2"/>
          <p:cNvSpPr>
            <a:spLocks noChangeArrowheads="1"/>
          </p:cNvSpPr>
          <p:nvPr/>
        </p:nvSpPr>
        <p:spPr bwMode="auto">
          <a:xfrm>
            <a:off x="3781425" y="6489700"/>
            <a:ext cx="462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https://fioco.ru/obraztsi_i_opisaniya_vpr_2025</a:t>
            </a:r>
            <a:endParaRPr lang="ru-RU" altLang="ru-RU" sz="1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39</Words>
  <Application>Microsoft Office PowerPoint</Application>
  <PresentationFormat>Лист A4 (210x297 мм)</PresentationFormat>
  <Paragraphs>35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ВПР - 2025 </vt:lpstr>
      <vt:lpstr>Участники ВПР </vt:lpstr>
      <vt:lpstr>                                                                               Работы проводят с 11 апреля по 16 мая 2025 года. Если их выполняют на компьютере, то предусмотрели резервный день — 25 апреля. Теперь работы длятся только один или два урока по 45 минут.  Так сократили время для ВПР по русскому языку в 5-х классах:  в 2024 году отводили 60 минут, а в 2025 — не более 45.  А для математики в 6-х классах наоборот — увеличили с 60 минут до двух уроков по 45 минут. Похожие изменения действуют и по другим предметам в разных классах (приказ Рособрнадзора от 13.05.2024 № 1008).              Выбирается только один формат проведения  ( для всей параллели по выбранному предмету) – на бумажном или с использованием компьютера.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User Windows</cp:lastModifiedBy>
  <cp:revision>76</cp:revision>
  <cp:lastPrinted>2024-10-23T03:48:03Z</cp:lastPrinted>
  <dcterms:created xsi:type="dcterms:W3CDTF">2021-06-25T08:46:26Z</dcterms:created>
  <dcterms:modified xsi:type="dcterms:W3CDTF">2025-02-07T05:23:39Z</dcterms:modified>
</cp:coreProperties>
</file>